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5" r:id="rId11"/>
    <p:sldId id="276" r:id="rId12"/>
    <p:sldId id="266" r:id="rId13"/>
    <p:sldId id="273" r:id="rId14"/>
    <p:sldId id="267" r:id="rId15"/>
    <p:sldId id="268" r:id="rId16"/>
    <p:sldId id="278" r:id="rId17"/>
    <p:sldId id="269" r:id="rId18"/>
    <p:sldId id="270" r:id="rId19"/>
    <p:sldId id="271" r:id="rId20"/>
    <p:sldId id="274" r:id="rId21"/>
    <p:sldId id="272" r:id="rId22"/>
    <p:sldId id="279" r:id="rId23"/>
    <p:sldId id="280" r:id="rId24"/>
    <p:sldId id="26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660"/>
  </p:normalViewPr>
  <p:slideViewPr>
    <p:cSldViewPr>
      <p:cViewPr>
        <p:scale>
          <a:sx n="78" d="100"/>
          <a:sy n="78" d="100"/>
        </p:scale>
        <p:origin x="-1290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9B7F-A428-459F-A684-6BE405D2E087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BB2A-403D-4FEE-861C-A0EAC0D4F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865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9B7F-A428-459F-A684-6BE405D2E087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BB2A-403D-4FEE-861C-A0EAC0D4F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719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9B7F-A428-459F-A684-6BE405D2E087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BB2A-403D-4FEE-861C-A0EAC0D4F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56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9B7F-A428-459F-A684-6BE405D2E087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BB2A-403D-4FEE-861C-A0EAC0D4F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116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9B7F-A428-459F-A684-6BE405D2E087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BB2A-403D-4FEE-861C-A0EAC0D4F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769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9B7F-A428-459F-A684-6BE405D2E087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BB2A-403D-4FEE-861C-A0EAC0D4F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893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9B7F-A428-459F-A684-6BE405D2E087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BB2A-403D-4FEE-861C-A0EAC0D4F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4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9B7F-A428-459F-A684-6BE405D2E087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BB2A-403D-4FEE-861C-A0EAC0D4F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906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9B7F-A428-459F-A684-6BE405D2E087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BB2A-403D-4FEE-861C-A0EAC0D4F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91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9B7F-A428-459F-A684-6BE405D2E087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BB2A-403D-4FEE-861C-A0EAC0D4F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8667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9B7F-A428-459F-A684-6BE405D2E087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BB2A-403D-4FEE-861C-A0EAC0D4F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084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A9B7F-A428-459F-A684-6BE405D2E087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FBB2A-403D-4FEE-861C-A0EAC0D4FF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23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github.com/" TargetMode="External"/><Relationship Id="rId7" Type="http://schemas.openxmlformats.org/officeDocument/2006/relationships/hyperlink" Target="https://www.instructables.com/" TargetMode="External"/><Relationship Id="rId2" Type="http://schemas.openxmlformats.org/officeDocument/2006/relationships/hyperlink" Target="https://forum.arduino.cc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hackster.io/" TargetMode="External"/><Relationship Id="rId5" Type="http://schemas.openxmlformats.org/officeDocument/2006/relationships/hyperlink" Target="https://discord.gg/python" TargetMode="External"/><Relationship Id="rId4" Type="http://schemas.openxmlformats.org/officeDocument/2006/relationships/hyperlink" Target="https://www.reddit.com/r/python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5.jpeg"/><Relationship Id="rId4" Type="http://schemas.openxmlformats.org/officeDocument/2006/relationships/image" Target="../media/image8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12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12" Type="http://schemas.openxmlformats.org/officeDocument/2006/relationships/image" Target="../media/image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12" Type="http://schemas.openxmlformats.org/officeDocument/2006/relationships/image" Target="../media/image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5.jpe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microsoft.com/office/2007/relationships/hdphoto" Target="../media/hdphoto6.wdp"/><Relationship Id="rId12" Type="http://schemas.openxmlformats.org/officeDocument/2006/relationships/image" Target="../media/image5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999" y="0"/>
            <a:ext cx="952351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674" y="3086958"/>
            <a:ext cx="41873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blipFill dpi="0"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ernard MT Condensed" pitchFamily="18" charset="0"/>
              </a:rPr>
              <a:t>GUI</a:t>
            </a:r>
          </a:p>
          <a:p>
            <a:r>
              <a:rPr lang="en-GB" sz="6000" dirty="0">
                <a:blipFill dpi="0"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ernard MT Condensed" pitchFamily="18" charset="0"/>
              </a:rPr>
              <a:t>CONTROLLED</a:t>
            </a:r>
          </a:p>
          <a:p>
            <a:r>
              <a:rPr lang="en-GB" sz="6000" dirty="0">
                <a:blipFill dpi="0"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ernard MT Condensed" pitchFamily="18" charset="0"/>
              </a:rPr>
              <a:t>WIRELESS CAR</a:t>
            </a:r>
            <a:endParaRPr lang="en-IN" sz="6000" dirty="0"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ernard MT Condense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82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>
        <p14:reveal/>
        <p:sndAc>
          <p:stSnd>
            <p:snd r:embed="rId2" name="laser.wav"/>
          </p:stSnd>
        </p:sndAc>
      </p:transition>
    </mc:Choice>
    <mc:Fallback xmlns="">
      <p:transition spd="slow">
        <p:fade/>
        <p:sndAc>
          <p:stSnd>
            <p:snd r:embed="rId6" name="laser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787351"/>
            <a:ext cx="3265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atin typeface="Bahnschrift SemiBold Condensed" pitchFamily="34" charset="0"/>
              </a:rPr>
              <a:t>What is Python ?</a:t>
            </a:r>
            <a:endParaRPr lang="en-IN" sz="4400" dirty="0">
              <a:latin typeface="Bahnschrift SemiBold Condensed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1827981"/>
            <a:ext cx="4896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Python is a popular  </a:t>
            </a:r>
            <a:r>
              <a:rPr lang="en-IN" sz="2100" dirty="0"/>
              <a:t>general-purpose </a:t>
            </a:r>
            <a:r>
              <a:rPr lang="en-GB" sz="2100" dirty="0"/>
              <a:t>programming language. It was created by Guido van </a:t>
            </a:r>
            <a:r>
              <a:rPr lang="en-GB" sz="2100" dirty="0" err="1"/>
              <a:t>Rossum</a:t>
            </a:r>
            <a:r>
              <a:rPr lang="en-GB" sz="2100" dirty="0"/>
              <a:t>, and released in 1991. It used for -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3941" y="3331393"/>
            <a:ext cx="395127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sz="2100" dirty="0"/>
              <a:t>Web Development (server-side)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100" dirty="0"/>
              <a:t>software development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100" dirty="0"/>
              <a:t>Mathematics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100" dirty="0"/>
              <a:t>system scripting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100" dirty="0"/>
              <a:t>Game </a:t>
            </a:r>
            <a:r>
              <a:rPr lang="en-GB" sz="2100" dirty="0" err="1"/>
              <a:t>Devolopment</a:t>
            </a:r>
            <a:r>
              <a:rPr lang="en-GB" sz="2100" dirty="0"/>
              <a:t> etc.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817990"/>
            <a:ext cx="2307947" cy="252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8036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096830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283295"/>
            <a:ext cx="3905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atin typeface="Bahnschrift SemiBold Condensed" pitchFamily="34" charset="0"/>
              </a:rPr>
              <a:t>Features of Python :</a:t>
            </a:r>
            <a:endParaRPr lang="en-IN" sz="4400" dirty="0">
              <a:latin typeface="Bahnschrift SemiBold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64550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19" y="0"/>
            <a:ext cx="9535053" cy="6957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1" t="69461" r="27049"/>
          <a:stretch/>
        </p:blipFill>
        <p:spPr>
          <a:xfrm>
            <a:off x="6377256" y="4941168"/>
            <a:ext cx="2743201" cy="1628931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56992"/>
            <a:ext cx="3600400" cy="174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92280" y="2348880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>
                <a:solidFill>
                  <a:schemeClr val="bg1"/>
                </a:solidFill>
              </a:rPr>
              <a:t>?</a:t>
            </a:r>
            <a:endParaRPr lang="en-IN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43422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7000">
              <a:srgbClr val="B6B8AB"/>
            </a:gs>
            <a:gs pos="8000">
              <a:schemeClr val="bg2">
                <a:lumMod val="59000"/>
                <a:alpha val="67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29533" y="620688"/>
            <a:ext cx="76749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GUI : </a:t>
            </a:r>
            <a:r>
              <a:rPr lang="en-GB" sz="2000" dirty="0"/>
              <a:t>The graphical user interface, or GUI, is a form of user interface that allows users to interact with electronic devices through graphical icons and audio indicator such as primary notation, instead of text-based UIs, typed command labels or text navigation.</a:t>
            </a:r>
            <a:endParaRPr lang="en-IN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33737"/>
            <a:ext cx="5688632" cy="426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9683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6000">
              <a:srgbClr val="B4E2DF">
                <a:lumMod val="47000"/>
                <a:alpha val="51000"/>
              </a:srgbClr>
            </a:gs>
            <a:gs pos="0">
              <a:schemeClr val="bg2">
                <a:lumMod val="75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6832"/>
            <a:ext cx="3465385" cy="3960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132856"/>
            <a:ext cx="4856645" cy="34359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528" y="764704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itchFamily="34" charset="0"/>
              </a:rPr>
              <a:t>Examples :</a:t>
            </a:r>
            <a:endParaRPr lang="en-I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24109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375167"/>
            <a:ext cx="38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Setup :</a:t>
            </a:r>
            <a:endParaRPr lang="en-I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8820472" cy="548142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588224" y="3356992"/>
            <a:ext cx="9361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524328" y="3356992"/>
            <a:ext cx="0" cy="17281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411760" y="4509120"/>
            <a:ext cx="0" cy="576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11760" y="45091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339752" y="4509120"/>
            <a:ext cx="0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88224" y="3861048"/>
            <a:ext cx="5760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164288" y="3861048"/>
            <a:ext cx="0" cy="8640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411760" y="5085184"/>
            <a:ext cx="511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Arc 35"/>
          <p:cNvSpPr/>
          <p:nvPr/>
        </p:nvSpPr>
        <p:spPr>
          <a:xfrm rot="16846014" flipH="1">
            <a:off x="7101935" y="4607819"/>
            <a:ext cx="461633" cy="694971"/>
          </a:xfrm>
          <a:prstGeom prst="arc">
            <a:avLst>
              <a:gd name="adj1" fmla="val 13724154"/>
              <a:gd name="adj2" fmla="val 1990743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339752" y="5157192"/>
            <a:ext cx="4824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556590" y="4221088"/>
            <a:ext cx="0" cy="936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275856" y="4365104"/>
            <a:ext cx="0" cy="15121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588224" y="1556792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416037" y="4431862"/>
            <a:ext cx="640239" cy="13066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388424" y="4293096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DD59926-CC61-16F6-9144-4436872EED83}"/>
              </a:ext>
            </a:extLst>
          </p:cNvPr>
          <p:cNvSpPr txBox="1"/>
          <p:nvPr/>
        </p:nvSpPr>
        <p:spPr>
          <a:xfrm>
            <a:off x="-396552" y="5250635"/>
            <a:ext cx="237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HC 05 Bluetooth Module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B67A18-2C78-398D-3DC4-0D5A4416D667}"/>
              </a:ext>
            </a:extLst>
          </p:cNvPr>
          <p:cNvSpPr txBox="1"/>
          <p:nvPr/>
        </p:nvSpPr>
        <p:spPr>
          <a:xfrm>
            <a:off x="2483768" y="589696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UNO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80648BA-4F9C-AAAC-0593-88240859D064}"/>
              </a:ext>
            </a:extLst>
          </p:cNvPr>
          <p:cNvSpPr txBox="1"/>
          <p:nvPr/>
        </p:nvSpPr>
        <p:spPr>
          <a:xfrm>
            <a:off x="8016001" y="5182415"/>
            <a:ext cx="120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Battery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141777A-CC4F-644A-C881-434CFC737D70}"/>
              </a:ext>
            </a:extLst>
          </p:cNvPr>
          <p:cNvSpPr txBox="1"/>
          <p:nvPr/>
        </p:nvSpPr>
        <p:spPr>
          <a:xfrm>
            <a:off x="7614594" y="1372126"/>
            <a:ext cx="140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Gear Motor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455939-ACC2-3D08-D456-BF70FB2D1A61}"/>
              </a:ext>
            </a:extLst>
          </p:cNvPr>
          <p:cNvSpPr txBox="1"/>
          <p:nvPr/>
        </p:nvSpPr>
        <p:spPr>
          <a:xfrm>
            <a:off x="6588224" y="5810513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 Driver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749404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404664"/>
            <a:ext cx="4299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err="1">
                <a:latin typeface="Arial Black" pitchFamily="34" charset="0"/>
              </a:rPr>
              <a:t>Arduino</a:t>
            </a:r>
            <a:r>
              <a:rPr lang="en-GB" sz="4000" dirty="0">
                <a:latin typeface="Arial Black" pitchFamily="34" charset="0"/>
              </a:rPr>
              <a:t> Code :</a:t>
            </a:r>
            <a:endParaRPr lang="en-IN" sz="4000" dirty="0">
              <a:latin typeface="Arial Black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6156" y="3722571"/>
            <a:ext cx="266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to upload </a:t>
            </a:r>
            <a:r>
              <a:rPr lang="en-GB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Firmata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GB" dirty="0"/>
              <a:t>-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579246" y="1340768"/>
            <a:ext cx="312865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Firmata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GB" dirty="0"/>
              <a:t>: </a:t>
            </a:r>
            <a:r>
              <a:rPr lang="en-GB" sz="1900" dirty="0" err="1"/>
              <a:t>Firmata</a:t>
            </a:r>
            <a:r>
              <a:rPr lang="en-GB" sz="1900" dirty="0"/>
              <a:t> is a protocol and firmware that allows for easy communication between software running on a computer and </a:t>
            </a:r>
            <a:r>
              <a:rPr lang="en-GB" sz="1900" dirty="0" err="1"/>
              <a:t>Arduino</a:t>
            </a:r>
            <a:r>
              <a:rPr lang="en-GB" sz="1900" dirty="0"/>
              <a:t> microcontrollers. </a:t>
            </a:r>
            <a:endParaRPr lang="en-IN" sz="1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961945"/>
            <a:ext cx="4752528" cy="589605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499992" y="1882279"/>
            <a:ext cx="885066" cy="25057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270" y="4437112"/>
            <a:ext cx="9080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422" y="5890666"/>
            <a:ext cx="9080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5292080" y="1162199"/>
            <a:ext cx="690012" cy="682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626">
            <a:off x="6983262" y="3608560"/>
            <a:ext cx="896937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9801">
            <a:off x="8293910" y="5202098"/>
            <a:ext cx="727751" cy="717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xmlns="" id="{79A4461D-72B3-7566-C467-377FEF40B820}"/>
              </a:ext>
            </a:extLst>
          </p:cNvPr>
          <p:cNvSpPr/>
          <p:nvPr/>
        </p:nvSpPr>
        <p:spPr>
          <a:xfrm>
            <a:off x="4211960" y="1187460"/>
            <a:ext cx="504056" cy="225316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A4232A6D-CDD9-04B2-B9BC-8D2C88CA3174}"/>
              </a:ext>
            </a:extLst>
          </p:cNvPr>
          <p:cNvCxnSpPr/>
          <p:nvPr/>
        </p:nvCxnSpPr>
        <p:spPr>
          <a:xfrm flipH="1">
            <a:off x="4644008" y="758607"/>
            <a:ext cx="360040" cy="403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50988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1463862"/>
            <a:ext cx="5760640" cy="488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from </a:t>
            </a:r>
            <a:r>
              <a:rPr lang="en-IN" sz="2000" dirty="0" err="1"/>
              <a:t>pyfirmata</a:t>
            </a:r>
            <a:r>
              <a:rPr lang="en-IN" sz="2000" dirty="0"/>
              <a:t> import </a:t>
            </a:r>
            <a:r>
              <a:rPr lang="en-IN" sz="2000" dirty="0" err="1"/>
              <a:t>Arduino</a:t>
            </a:r>
            <a:endParaRPr lang="en-IN" sz="2000" dirty="0"/>
          </a:p>
          <a:p>
            <a:r>
              <a:rPr lang="en-IN" sz="2000" dirty="0"/>
              <a:t>import time</a:t>
            </a:r>
          </a:p>
          <a:p>
            <a:r>
              <a:rPr lang="en-IN" sz="2000" dirty="0"/>
              <a:t>from </a:t>
            </a:r>
            <a:r>
              <a:rPr lang="en-IN" sz="2000" dirty="0" err="1"/>
              <a:t>pynput.keyboard</a:t>
            </a:r>
            <a:r>
              <a:rPr lang="en-IN" sz="2000" dirty="0"/>
              <a:t> import Key , Listener</a:t>
            </a:r>
          </a:p>
          <a:p>
            <a:endParaRPr lang="en-IN" sz="2000" dirty="0"/>
          </a:p>
          <a:p>
            <a:r>
              <a:rPr lang="en-IN" sz="2000" dirty="0"/>
              <a:t>board = </a:t>
            </a:r>
            <a:r>
              <a:rPr lang="en-IN" sz="2000" dirty="0" err="1"/>
              <a:t>Arduino</a:t>
            </a:r>
            <a:r>
              <a:rPr lang="en-IN" sz="2000" dirty="0"/>
              <a:t>('COM3')</a:t>
            </a:r>
          </a:p>
          <a:p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/>
              <a:t>pin_3 = </a:t>
            </a:r>
            <a:r>
              <a:rPr lang="en-IN" sz="2000" dirty="0" err="1"/>
              <a:t>board.get_pin</a:t>
            </a:r>
            <a:r>
              <a:rPr lang="en-IN" sz="2000" dirty="0"/>
              <a:t>('d:3:p')</a:t>
            </a:r>
          </a:p>
          <a:p>
            <a:r>
              <a:rPr lang="en-IN" sz="2000" dirty="0"/>
              <a:t>pin_6 = </a:t>
            </a:r>
            <a:r>
              <a:rPr lang="en-IN" sz="2000" dirty="0" err="1"/>
              <a:t>board.get_pin</a:t>
            </a:r>
            <a:r>
              <a:rPr lang="en-IN" sz="2000" dirty="0"/>
              <a:t>('d:6:p')</a:t>
            </a:r>
          </a:p>
          <a:p>
            <a:r>
              <a:rPr lang="en-IN" sz="2000" dirty="0"/>
              <a:t>pin_2 = </a:t>
            </a:r>
            <a:r>
              <a:rPr lang="en-IN" sz="2000" dirty="0" err="1"/>
              <a:t>board.get_pin</a:t>
            </a:r>
            <a:r>
              <a:rPr lang="en-IN" sz="2000" dirty="0"/>
              <a:t>('d:2:o')</a:t>
            </a:r>
          </a:p>
          <a:p>
            <a:r>
              <a:rPr lang="en-IN" sz="2000" dirty="0"/>
              <a:t>pin_4 = </a:t>
            </a:r>
            <a:r>
              <a:rPr lang="en-IN" sz="2000" dirty="0" err="1"/>
              <a:t>board.get_pin</a:t>
            </a:r>
            <a:r>
              <a:rPr lang="en-IN" sz="2000" dirty="0"/>
              <a:t>('d:4:o')</a:t>
            </a:r>
          </a:p>
          <a:p>
            <a:r>
              <a:rPr lang="en-IN" sz="2000" dirty="0"/>
              <a:t>pin_5 = </a:t>
            </a:r>
            <a:r>
              <a:rPr lang="en-IN" sz="2000" dirty="0" err="1"/>
              <a:t>board.get_pin</a:t>
            </a:r>
            <a:r>
              <a:rPr lang="en-IN" sz="2000" dirty="0"/>
              <a:t>('d:5:o’) </a:t>
            </a:r>
          </a:p>
          <a:p>
            <a:r>
              <a:rPr lang="en-IN" sz="2000" dirty="0"/>
              <a:t>pin_7 = </a:t>
            </a:r>
            <a:r>
              <a:rPr lang="en-IN" sz="2000" dirty="0" err="1"/>
              <a:t>board.get_pin</a:t>
            </a:r>
            <a:r>
              <a:rPr lang="en-IN" sz="2000" dirty="0"/>
              <a:t>('d:7:o')</a:t>
            </a:r>
          </a:p>
          <a:p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/>
              <a:t>speed = 0.6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3135" y="529746"/>
            <a:ext cx="369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Python Setup:</a:t>
            </a:r>
            <a:endParaRPr lang="en-IN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427984" y="1700808"/>
            <a:ext cx="216024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88224" y="1036081"/>
            <a:ext cx="20162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pyfirmata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a Python interface for the Firmata protocol</a:t>
            </a:r>
          </a:p>
        </p:txBody>
      </p:sp>
      <p:cxnSp>
        <p:nvCxnSpPr>
          <p:cNvPr id="9" name="Elbow Connector 8"/>
          <p:cNvCxnSpPr/>
          <p:nvPr/>
        </p:nvCxnSpPr>
        <p:spPr>
          <a:xfrm>
            <a:off x="5508104" y="2328743"/>
            <a:ext cx="1080120" cy="45218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88224" y="2460358"/>
            <a:ext cx="237626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Pynput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 library. It’s allows  to control and monitor input devices.</a:t>
            </a:r>
          </a:p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(mouse and keyboard )</a:t>
            </a:r>
          </a:p>
          <a:p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86" y="4537826"/>
            <a:ext cx="2348880" cy="23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4301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72201" y="1433214"/>
            <a:ext cx="2376264" cy="48013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err="1"/>
              <a:t>def</a:t>
            </a:r>
            <a:r>
              <a:rPr lang="en-IN" dirty="0"/>
              <a:t> </a:t>
            </a:r>
            <a:r>
              <a:rPr lang="en-IN" dirty="0" err="1"/>
              <a:t>turn_left</a:t>
            </a:r>
            <a:r>
              <a:rPr lang="en-IN" dirty="0"/>
              <a:t>():</a:t>
            </a:r>
          </a:p>
          <a:p>
            <a:r>
              <a:rPr lang="en-IN" dirty="0"/>
              <a:t>    global speed</a:t>
            </a:r>
          </a:p>
          <a:p>
            <a:r>
              <a:rPr lang="en-IN" dirty="0"/>
              <a:t>    pin_6.write(speed)</a:t>
            </a:r>
          </a:p>
          <a:p>
            <a:r>
              <a:rPr lang="en-IN" dirty="0"/>
              <a:t>    pin_2.write(0)</a:t>
            </a:r>
          </a:p>
          <a:p>
            <a:r>
              <a:rPr lang="en-IN" dirty="0"/>
              <a:t>    pin_4.write(1)</a:t>
            </a:r>
          </a:p>
          <a:p>
            <a:r>
              <a:rPr lang="en-IN" dirty="0"/>
              <a:t>    pin_3.write(speed)</a:t>
            </a:r>
          </a:p>
          <a:p>
            <a:r>
              <a:rPr lang="en-IN" dirty="0"/>
              <a:t>    pin_5.write(1)</a:t>
            </a:r>
          </a:p>
          <a:p>
            <a:r>
              <a:rPr lang="en-IN" dirty="0"/>
              <a:t>    pin_7.write(0)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 err="1"/>
              <a:t>def</a:t>
            </a:r>
            <a:r>
              <a:rPr lang="en-IN" dirty="0"/>
              <a:t> </a:t>
            </a:r>
            <a:r>
              <a:rPr lang="en-IN" dirty="0" err="1"/>
              <a:t>start_car</a:t>
            </a:r>
            <a:r>
              <a:rPr lang="en-IN" dirty="0"/>
              <a:t>():</a:t>
            </a:r>
          </a:p>
          <a:p>
            <a:r>
              <a:rPr lang="en-IN" dirty="0"/>
              <a:t>    </a:t>
            </a:r>
            <a:r>
              <a:rPr lang="en-IN" dirty="0" err="1"/>
              <a:t>app.destroy</a:t>
            </a:r>
            <a:r>
              <a:rPr lang="en-IN" dirty="0"/>
              <a:t>()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 err="1"/>
              <a:t>def</a:t>
            </a:r>
            <a:r>
              <a:rPr lang="en-IN" dirty="0"/>
              <a:t> exit():</a:t>
            </a:r>
          </a:p>
          <a:p>
            <a:r>
              <a:rPr lang="en-IN" dirty="0"/>
              <a:t>    </a:t>
            </a:r>
            <a:r>
              <a:rPr lang="en-IN" dirty="0" err="1"/>
              <a:t>app.destroy</a:t>
            </a:r>
            <a:r>
              <a:rPr lang="en-IN" dirty="0"/>
              <a:t>()</a:t>
            </a:r>
          </a:p>
          <a:p>
            <a:endParaRPr lang="en-IN" dirty="0"/>
          </a:p>
          <a:p>
            <a:endParaRPr lang="en-GB" dirty="0"/>
          </a:p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433215"/>
            <a:ext cx="2448272" cy="48013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err="1"/>
              <a:t>def</a:t>
            </a:r>
            <a:r>
              <a:rPr lang="en-IN" dirty="0"/>
              <a:t> forward():</a:t>
            </a:r>
          </a:p>
          <a:p>
            <a:r>
              <a:rPr lang="en-IN" dirty="0"/>
              <a:t>    global speed</a:t>
            </a:r>
          </a:p>
          <a:p>
            <a:r>
              <a:rPr lang="en-IN" dirty="0"/>
              <a:t>    pin_3.write(speed)</a:t>
            </a:r>
          </a:p>
          <a:p>
            <a:r>
              <a:rPr lang="en-IN" dirty="0"/>
              <a:t>    pin_5.write(0)</a:t>
            </a:r>
          </a:p>
          <a:p>
            <a:r>
              <a:rPr lang="en-IN" dirty="0"/>
              <a:t>    pin_7.write(1)</a:t>
            </a:r>
          </a:p>
          <a:p>
            <a:r>
              <a:rPr lang="en-IN" dirty="0"/>
              <a:t>    pin_6.write(speed)</a:t>
            </a:r>
          </a:p>
          <a:p>
            <a:r>
              <a:rPr lang="en-IN" dirty="0"/>
              <a:t>    pin_2.write(0)</a:t>
            </a:r>
          </a:p>
          <a:p>
            <a:r>
              <a:rPr lang="en-IN" dirty="0"/>
              <a:t>    pin_4.write(1)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 err="1"/>
              <a:t>def</a:t>
            </a:r>
            <a:r>
              <a:rPr lang="en-IN" dirty="0"/>
              <a:t> stop():</a:t>
            </a:r>
          </a:p>
          <a:p>
            <a:r>
              <a:rPr lang="en-IN" dirty="0"/>
              <a:t>    pin_3.write(0)</a:t>
            </a:r>
          </a:p>
          <a:p>
            <a:r>
              <a:rPr lang="en-IN" dirty="0"/>
              <a:t>    pin_5.write(0)</a:t>
            </a:r>
          </a:p>
          <a:p>
            <a:r>
              <a:rPr lang="en-IN" dirty="0"/>
              <a:t>    pin_7.write(0)</a:t>
            </a:r>
          </a:p>
          <a:p>
            <a:r>
              <a:rPr lang="en-IN" dirty="0"/>
              <a:t>    pin_6.write(0)</a:t>
            </a:r>
          </a:p>
          <a:p>
            <a:r>
              <a:rPr lang="en-IN" dirty="0"/>
              <a:t>    pin_2.write(0)</a:t>
            </a:r>
          </a:p>
          <a:p>
            <a:r>
              <a:rPr lang="en-IN" dirty="0"/>
              <a:t>    pin_4.write(0)</a:t>
            </a:r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492431" y="1397393"/>
            <a:ext cx="2447721" cy="48013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err="1"/>
              <a:t>def</a:t>
            </a:r>
            <a:r>
              <a:rPr lang="en-IN" dirty="0"/>
              <a:t> reverse():</a:t>
            </a:r>
          </a:p>
          <a:p>
            <a:r>
              <a:rPr lang="en-IN" dirty="0"/>
              <a:t>    global speed</a:t>
            </a:r>
          </a:p>
          <a:p>
            <a:r>
              <a:rPr lang="en-IN" dirty="0"/>
              <a:t>    pin_6.write(speed)</a:t>
            </a:r>
          </a:p>
          <a:p>
            <a:r>
              <a:rPr lang="en-IN" dirty="0"/>
              <a:t>    pin_2.write(1)</a:t>
            </a:r>
          </a:p>
          <a:p>
            <a:r>
              <a:rPr lang="en-IN" dirty="0"/>
              <a:t>    pin_4.write(0)</a:t>
            </a:r>
          </a:p>
          <a:p>
            <a:r>
              <a:rPr lang="en-IN" dirty="0"/>
              <a:t>    pin_3.write(speed)</a:t>
            </a:r>
          </a:p>
          <a:p>
            <a:r>
              <a:rPr lang="en-IN" dirty="0"/>
              <a:t>    pin_5.write(1)</a:t>
            </a:r>
          </a:p>
          <a:p>
            <a:r>
              <a:rPr lang="en-IN" dirty="0"/>
              <a:t>    pin_7.write(0)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 err="1"/>
              <a:t>def</a:t>
            </a:r>
            <a:r>
              <a:rPr lang="en-IN" dirty="0"/>
              <a:t> </a:t>
            </a:r>
            <a:r>
              <a:rPr lang="en-IN" dirty="0" err="1"/>
              <a:t>turn_right</a:t>
            </a:r>
            <a:r>
              <a:rPr lang="en-IN" dirty="0"/>
              <a:t>():</a:t>
            </a:r>
          </a:p>
          <a:p>
            <a:r>
              <a:rPr lang="en-IN" dirty="0"/>
              <a:t>    global speed</a:t>
            </a:r>
          </a:p>
          <a:p>
            <a:r>
              <a:rPr lang="en-IN" dirty="0"/>
              <a:t>    pin_6.write(speed)</a:t>
            </a:r>
          </a:p>
          <a:p>
            <a:r>
              <a:rPr lang="en-IN" dirty="0"/>
              <a:t>    pin_2.write(1)</a:t>
            </a:r>
          </a:p>
          <a:p>
            <a:r>
              <a:rPr lang="en-IN" dirty="0"/>
              <a:t>    pin_4.write(0)</a:t>
            </a:r>
          </a:p>
          <a:p>
            <a:r>
              <a:rPr lang="en-IN" dirty="0"/>
              <a:t>    pin_3.write(speed)</a:t>
            </a:r>
          </a:p>
          <a:p>
            <a:r>
              <a:rPr lang="en-IN" dirty="0"/>
              <a:t>    pin_5.write(0)</a:t>
            </a:r>
          </a:p>
          <a:p>
            <a:r>
              <a:rPr lang="en-IN" dirty="0"/>
              <a:t>    pin_7.write(1)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8813" y="674511"/>
            <a:ext cx="434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for Car’s  control </a:t>
            </a:r>
            <a:r>
              <a:rPr lang="en-GB" sz="2400" dirty="0"/>
              <a:t>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1403018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9" y="404664"/>
            <a:ext cx="2964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GUI Design :</a:t>
            </a: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9" y="1484784"/>
            <a:ext cx="5040559" cy="45243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Import threading</a:t>
            </a:r>
          </a:p>
          <a:p>
            <a:r>
              <a:rPr lang="en-IN" dirty="0"/>
              <a:t>import </a:t>
            </a:r>
            <a:r>
              <a:rPr lang="en-IN" dirty="0" err="1"/>
              <a:t>tkinter</a:t>
            </a:r>
            <a:r>
              <a:rPr lang="en-IN" dirty="0"/>
              <a:t> </a:t>
            </a:r>
          </a:p>
          <a:p>
            <a:r>
              <a:rPr lang="en-IN" dirty="0"/>
              <a:t>import </a:t>
            </a:r>
            <a:r>
              <a:rPr lang="en-IN" dirty="0" err="1"/>
              <a:t>customtkinter</a:t>
            </a:r>
            <a:endParaRPr lang="en-IN" dirty="0"/>
          </a:p>
          <a:p>
            <a:endParaRPr lang="en-IN" dirty="0"/>
          </a:p>
          <a:p>
            <a:r>
              <a:rPr lang="en-IN" dirty="0" err="1"/>
              <a:t>customtkinter.set_appearance_mode</a:t>
            </a:r>
            <a:r>
              <a:rPr lang="en-IN" dirty="0"/>
              <a:t>('System')</a:t>
            </a:r>
          </a:p>
          <a:p>
            <a:r>
              <a:rPr lang="en-IN" dirty="0" err="1"/>
              <a:t>customtkinter.set_default_color_theme</a:t>
            </a:r>
            <a:r>
              <a:rPr lang="en-IN" dirty="0"/>
              <a:t>('blue')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app= </a:t>
            </a:r>
            <a:r>
              <a:rPr lang="en-IN" dirty="0" err="1"/>
              <a:t>customtkinter.CTk</a:t>
            </a:r>
            <a:r>
              <a:rPr lang="en-IN" dirty="0"/>
              <a:t>()</a:t>
            </a:r>
          </a:p>
          <a:p>
            <a:r>
              <a:rPr lang="en-IN" dirty="0" err="1"/>
              <a:t>app.geometry</a:t>
            </a:r>
            <a:r>
              <a:rPr lang="en-IN" dirty="0"/>
              <a:t>("700x450")</a:t>
            </a:r>
          </a:p>
          <a:p>
            <a:r>
              <a:rPr lang="en-IN" dirty="0" err="1"/>
              <a:t>app.title</a:t>
            </a:r>
            <a:r>
              <a:rPr lang="en-IN" dirty="0"/>
              <a:t>("Remote </a:t>
            </a:r>
            <a:r>
              <a:rPr lang="en-IN" dirty="0" err="1"/>
              <a:t>Gui</a:t>
            </a:r>
            <a:r>
              <a:rPr lang="en-IN" dirty="0"/>
              <a:t>")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 err="1"/>
              <a:t>titel</a:t>
            </a:r>
            <a:r>
              <a:rPr lang="en-IN" dirty="0"/>
              <a:t>= </a:t>
            </a:r>
            <a:r>
              <a:rPr lang="en-IN" dirty="0" err="1"/>
              <a:t>customtkinter.CTkLabel</a:t>
            </a:r>
            <a:r>
              <a:rPr lang="en-IN" dirty="0"/>
              <a:t>(</a:t>
            </a:r>
            <a:r>
              <a:rPr lang="en-IN" dirty="0" err="1"/>
              <a:t>app,text</a:t>
            </a:r>
            <a:r>
              <a:rPr lang="en-IN" dirty="0"/>
              <a:t>="Control Section")</a:t>
            </a:r>
          </a:p>
          <a:p>
            <a:r>
              <a:rPr lang="en-IN" dirty="0" err="1"/>
              <a:t>titel.pack</a:t>
            </a:r>
            <a:r>
              <a:rPr lang="en-IN" dirty="0"/>
              <a:t>(</a:t>
            </a:r>
            <a:r>
              <a:rPr lang="en-IN" dirty="0" err="1"/>
              <a:t>padx</a:t>
            </a:r>
            <a:r>
              <a:rPr lang="en-IN" dirty="0"/>
              <a:t>=10, </a:t>
            </a:r>
            <a:r>
              <a:rPr lang="en-IN" dirty="0" err="1"/>
              <a:t>pady</a:t>
            </a:r>
            <a:r>
              <a:rPr lang="en-IN" dirty="0"/>
              <a:t>=10)</a:t>
            </a:r>
          </a:p>
          <a:p>
            <a:endParaRPr lang="en-GB" dirty="0"/>
          </a:p>
          <a:p>
            <a:r>
              <a:rPr lang="en-IN" dirty="0" err="1"/>
              <a:t>app.mainloop</a:t>
            </a:r>
            <a:r>
              <a:rPr lang="en-IN" dirty="0"/>
              <a:t>()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7" t="10734" r="42631" b="26494"/>
          <a:stretch/>
        </p:blipFill>
        <p:spPr bwMode="auto">
          <a:xfrm>
            <a:off x="5779233" y="2699478"/>
            <a:ext cx="3153042" cy="3105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BA815A6-8B8B-4B3D-233F-C3E369BC2BD0}"/>
              </a:ext>
            </a:extLst>
          </p:cNvPr>
          <p:cNvSpPr txBox="1"/>
          <p:nvPr/>
        </p:nvSpPr>
        <p:spPr>
          <a:xfrm>
            <a:off x="6110457" y="1220559"/>
            <a:ext cx="227796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Tkinter</a:t>
            </a:r>
            <a:r>
              <a:rPr lang="en-US" dirty="0"/>
              <a:t> is a standard GUI library for python. It provide a fast &amp; easy way to </a:t>
            </a:r>
            <a:r>
              <a:rPr lang="en-US" dirty="0" err="1"/>
              <a:t>creat</a:t>
            </a:r>
            <a:r>
              <a:rPr lang="en-US" dirty="0"/>
              <a:t> GUI.</a:t>
            </a:r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8950319F-1918-9181-A174-A2F18FC78CD4}"/>
              </a:ext>
            </a:extLst>
          </p:cNvPr>
          <p:cNvCxnSpPr/>
          <p:nvPr/>
        </p:nvCxnSpPr>
        <p:spPr>
          <a:xfrm>
            <a:off x="2051720" y="1988840"/>
            <a:ext cx="3816424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55297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8"/>
          <a:stretch/>
        </p:blipFill>
        <p:spPr>
          <a:xfrm flipH="1">
            <a:off x="4315762" y="2460217"/>
            <a:ext cx="4835991" cy="44371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5576" y="1353411"/>
            <a:ext cx="7488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GUI-controlled  car project is an exciting venture that combines the power of </a:t>
            </a:r>
            <a:r>
              <a:rPr lang="en-GB" sz="2000" dirty="0" err="1"/>
              <a:t>Arduino</a:t>
            </a:r>
            <a:r>
              <a:rPr lang="en-GB" sz="2000" dirty="0"/>
              <a:t> microcontrollers and graphical user interfaces (GUI) to control a small car wirelessly. By leveraging the </a:t>
            </a:r>
            <a:r>
              <a:rPr lang="en-GB" sz="2000" dirty="0" err="1"/>
              <a:t>Arduino</a:t>
            </a:r>
            <a:r>
              <a:rPr lang="en-GB" sz="2000" dirty="0"/>
              <a:t> platform, we can create a customizable and interactive experience that allows users to remotely </a:t>
            </a:r>
            <a:r>
              <a:rPr lang="en-GB" sz="2000" dirty="0" err="1"/>
              <a:t>maneuver</a:t>
            </a:r>
            <a:r>
              <a:rPr lang="en-GB" sz="2000" dirty="0"/>
              <a:t> the car using graphical user interface.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692696"/>
            <a:ext cx="3552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INTRODUCTION :</a:t>
            </a:r>
            <a:endParaRPr lang="en-IN" sz="2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69782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1412776"/>
            <a:ext cx="7776865" cy="47705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900" dirty="0">
                <a:solidFill>
                  <a:srgbClr val="FF0000"/>
                </a:solidFill>
              </a:rPr>
              <a:t>button1</a:t>
            </a:r>
            <a:r>
              <a:rPr lang="en-IN" sz="1900" dirty="0"/>
              <a:t> = </a:t>
            </a:r>
            <a:r>
              <a:rPr lang="en-IN" sz="1900" dirty="0" err="1"/>
              <a:t>customtkinter.CTkButton</a:t>
            </a:r>
            <a:r>
              <a:rPr lang="en-IN" sz="1900" dirty="0"/>
              <a:t>(</a:t>
            </a:r>
            <a:r>
              <a:rPr lang="en-IN" sz="1900" dirty="0" err="1"/>
              <a:t>app,text</a:t>
            </a:r>
            <a:r>
              <a:rPr lang="en-IN" sz="1900" dirty="0"/>
              <a:t>="Start" , command= </a:t>
            </a:r>
            <a:r>
              <a:rPr lang="en-IN" sz="1900" dirty="0" err="1"/>
              <a:t>start_car</a:t>
            </a:r>
            <a:r>
              <a:rPr lang="en-IN" sz="1900" dirty="0"/>
              <a:t>  )</a:t>
            </a:r>
          </a:p>
          <a:p>
            <a:r>
              <a:rPr lang="en-IN" sz="1900" dirty="0">
                <a:solidFill>
                  <a:srgbClr val="FF0000"/>
                </a:solidFill>
              </a:rPr>
              <a:t>button1</a:t>
            </a:r>
            <a:r>
              <a:rPr lang="en-IN" sz="1900" dirty="0"/>
              <a:t>.pack(</a:t>
            </a:r>
            <a:r>
              <a:rPr lang="en-IN" sz="1900" dirty="0" err="1"/>
              <a:t>padx</a:t>
            </a:r>
            <a:r>
              <a:rPr lang="en-IN" sz="1900" dirty="0"/>
              <a:t>=2, </a:t>
            </a:r>
            <a:r>
              <a:rPr lang="en-IN" sz="1900" dirty="0" err="1"/>
              <a:t>pady</a:t>
            </a:r>
            <a:r>
              <a:rPr lang="en-IN" sz="1900" dirty="0"/>
              <a:t>=2)</a:t>
            </a:r>
          </a:p>
          <a:p>
            <a:r>
              <a:rPr lang="en-IN" sz="1900" dirty="0">
                <a:solidFill>
                  <a:schemeClr val="accent1">
                    <a:lumMod val="75000"/>
                  </a:schemeClr>
                </a:solidFill>
              </a:rPr>
              <a:t>button2</a:t>
            </a:r>
            <a:r>
              <a:rPr lang="en-IN" sz="1900" dirty="0"/>
              <a:t> = </a:t>
            </a:r>
            <a:r>
              <a:rPr lang="en-IN" sz="1900" dirty="0" err="1"/>
              <a:t>customtkinter.CTkButton</a:t>
            </a:r>
            <a:r>
              <a:rPr lang="en-IN" sz="1900" dirty="0"/>
              <a:t>(app, text="Stop" , command= stop)</a:t>
            </a:r>
          </a:p>
          <a:p>
            <a:r>
              <a:rPr lang="en-IN" sz="1900" dirty="0">
                <a:solidFill>
                  <a:schemeClr val="accent1">
                    <a:lumMod val="75000"/>
                  </a:schemeClr>
                </a:solidFill>
              </a:rPr>
              <a:t>button2</a:t>
            </a:r>
            <a:r>
              <a:rPr lang="en-IN" sz="1900" dirty="0"/>
              <a:t>.pack()</a:t>
            </a:r>
          </a:p>
          <a:p>
            <a:r>
              <a:rPr lang="en-IN" sz="1900" dirty="0">
                <a:solidFill>
                  <a:schemeClr val="accent3">
                    <a:lumMod val="75000"/>
                  </a:schemeClr>
                </a:solidFill>
              </a:rPr>
              <a:t>button3</a:t>
            </a:r>
            <a:r>
              <a:rPr lang="en-IN" sz="1900" dirty="0"/>
              <a:t> = </a:t>
            </a:r>
            <a:r>
              <a:rPr lang="en-IN" sz="1900" dirty="0" err="1"/>
              <a:t>customtkinter.CTkButton</a:t>
            </a:r>
            <a:r>
              <a:rPr lang="en-IN" sz="1900" dirty="0"/>
              <a:t>(app, text="Exit" , command= exit)</a:t>
            </a:r>
          </a:p>
          <a:p>
            <a:r>
              <a:rPr lang="en-IN" sz="1900" dirty="0">
                <a:solidFill>
                  <a:schemeClr val="accent3">
                    <a:lumMod val="75000"/>
                  </a:schemeClr>
                </a:solidFill>
              </a:rPr>
              <a:t>button3</a:t>
            </a:r>
            <a:r>
              <a:rPr lang="en-IN" sz="1900" dirty="0"/>
              <a:t>.pack( </a:t>
            </a:r>
            <a:r>
              <a:rPr lang="en-IN" sz="1900" dirty="0" err="1"/>
              <a:t>padx</a:t>
            </a:r>
            <a:r>
              <a:rPr lang="en-IN" sz="1900" dirty="0"/>
              <a:t>=20, </a:t>
            </a:r>
            <a:r>
              <a:rPr lang="en-IN" sz="1900" dirty="0" err="1"/>
              <a:t>pady</a:t>
            </a:r>
            <a:r>
              <a:rPr lang="en-IN" sz="1900" dirty="0"/>
              <a:t>=20)</a:t>
            </a:r>
          </a:p>
          <a:p>
            <a:r>
              <a:rPr lang="en-IN" sz="1900" dirty="0">
                <a:solidFill>
                  <a:schemeClr val="accent4">
                    <a:lumMod val="75000"/>
                  </a:schemeClr>
                </a:solidFill>
              </a:rPr>
              <a:t>button4</a:t>
            </a:r>
            <a:r>
              <a:rPr lang="en-IN" sz="1900" dirty="0"/>
              <a:t> = </a:t>
            </a:r>
            <a:r>
              <a:rPr lang="en-IN" sz="1900" dirty="0" err="1"/>
              <a:t>customtkinter.CTkButton</a:t>
            </a:r>
            <a:r>
              <a:rPr lang="en-IN" sz="1900" dirty="0"/>
              <a:t>(app, text="Forward" , command= forward)</a:t>
            </a:r>
          </a:p>
          <a:p>
            <a:r>
              <a:rPr lang="en-IN" sz="1900" dirty="0">
                <a:solidFill>
                  <a:schemeClr val="accent4">
                    <a:lumMod val="75000"/>
                  </a:schemeClr>
                </a:solidFill>
              </a:rPr>
              <a:t>button4.</a:t>
            </a:r>
            <a:r>
              <a:rPr lang="en-IN" sz="1900" dirty="0"/>
              <a:t>pack(</a:t>
            </a:r>
            <a:r>
              <a:rPr lang="en-IN" sz="1900" dirty="0" err="1"/>
              <a:t>padx</a:t>
            </a:r>
            <a:r>
              <a:rPr lang="en-IN" sz="1900" dirty="0"/>
              <a:t>=50, </a:t>
            </a:r>
            <a:r>
              <a:rPr lang="en-IN" sz="1900" dirty="0" err="1"/>
              <a:t>pady</a:t>
            </a:r>
            <a:r>
              <a:rPr lang="en-IN" sz="1900" dirty="0"/>
              <a:t>=30)</a:t>
            </a:r>
            <a:br>
              <a:rPr lang="en-IN" sz="1900" dirty="0"/>
            </a:br>
            <a:r>
              <a:rPr lang="en-IN" sz="1900" dirty="0">
                <a:solidFill>
                  <a:schemeClr val="accent6">
                    <a:lumMod val="75000"/>
                  </a:schemeClr>
                </a:solidFill>
              </a:rPr>
              <a:t>button5</a:t>
            </a:r>
            <a:r>
              <a:rPr lang="en-IN" sz="1900" dirty="0"/>
              <a:t> = </a:t>
            </a:r>
            <a:r>
              <a:rPr lang="en-IN" sz="1900" dirty="0" err="1"/>
              <a:t>customtkinter.CTkButton</a:t>
            </a:r>
            <a:r>
              <a:rPr lang="en-IN" sz="1900" dirty="0"/>
              <a:t>(app, text="Left" , command= </a:t>
            </a:r>
            <a:r>
              <a:rPr lang="en-IN" sz="1900" dirty="0" err="1"/>
              <a:t>turn_left</a:t>
            </a:r>
            <a:r>
              <a:rPr lang="en-IN" sz="1900" dirty="0"/>
              <a:t>)</a:t>
            </a:r>
          </a:p>
          <a:p>
            <a:r>
              <a:rPr lang="en-IN" sz="1900" dirty="0">
                <a:solidFill>
                  <a:schemeClr val="accent6">
                    <a:lumMod val="75000"/>
                  </a:schemeClr>
                </a:solidFill>
              </a:rPr>
              <a:t>button5.</a:t>
            </a:r>
            <a:r>
              <a:rPr lang="en-IN" sz="1900" dirty="0"/>
              <a:t>pack(side=</a:t>
            </a:r>
            <a:r>
              <a:rPr lang="en-IN" sz="1900" dirty="0" err="1"/>
              <a:t>customtkinter.LEFT</a:t>
            </a:r>
            <a:r>
              <a:rPr lang="en-IN" sz="1900" dirty="0"/>
              <a:t>, </a:t>
            </a:r>
            <a:r>
              <a:rPr lang="en-IN" sz="1900" dirty="0" err="1"/>
              <a:t>padx</a:t>
            </a:r>
            <a:r>
              <a:rPr lang="en-IN" sz="1900" dirty="0"/>
              <a:t>=50, </a:t>
            </a:r>
            <a:r>
              <a:rPr lang="en-IN" sz="1900" dirty="0" err="1"/>
              <a:t>pady</a:t>
            </a:r>
            <a:r>
              <a:rPr lang="en-IN" sz="1900" dirty="0"/>
              <a:t>=10)</a:t>
            </a:r>
            <a:br>
              <a:rPr lang="en-IN" sz="1900" dirty="0"/>
            </a:br>
            <a:r>
              <a:rPr lang="en-IN" sz="1900" dirty="0">
                <a:solidFill>
                  <a:schemeClr val="accent5"/>
                </a:solidFill>
              </a:rPr>
              <a:t>button6</a:t>
            </a:r>
            <a:r>
              <a:rPr lang="en-IN" sz="1900" dirty="0"/>
              <a:t> = </a:t>
            </a:r>
            <a:r>
              <a:rPr lang="en-IN" sz="1900" dirty="0" err="1"/>
              <a:t>customtkinter.CTkButton</a:t>
            </a:r>
            <a:r>
              <a:rPr lang="en-IN" sz="1900" dirty="0"/>
              <a:t>(app, text="Right" , command= </a:t>
            </a:r>
            <a:r>
              <a:rPr lang="en-IN" sz="1900" dirty="0" err="1"/>
              <a:t>turn_right</a:t>
            </a:r>
            <a:r>
              <a:rPr lang="en-IN" sz="1900" dirty="0"/>
              <a:t>)</a:t>
            </a:r>
          </a:p>
          <a:p>
            <a:r>
              <a:rPr lang="en-IN" sz="1900" dirty="0">
                <a:solidFill>
                  <a:schemeClr val="accent5"/>
                </a:solidFill>
              </a:rPr>
              <a:t>button6</a:t>
            </a:r>
            <a:r>
              <a:rPr lang="en-IN" sz="1900" dirty="0"/>
              <a:t>.pack(side=</a:t>
            </a:r>
            <a:r>
              <a:rPr lang="en-IN" sz="1900" dirty="0" err="1"/>
              <a:t>customtkinter.RIGHT</a:t>
            </a:r>
            <a:r>
              <a:rPr lang="en-IN" sz="1900" dirty="0"/>
              <a:t>, </a:t>
            </a:r>
            <a:r>
              <a:rPr lang="en-IN" sz="1900" dirty="0" err="1"/>
              <a:t>padx</a:t>
            </a:r>
            <a:r>
              <a:rPr lang="en-IN" sz="1900" dirty="0"/>
              <a:t>=50, </a:t>
            </a:r>
            <a:r>
              <a:rPr lang="en-IN" sz="1900" dirty="0" err="1"/>
              <a:t>pady</a:t>
            </a:r>
            <a:r>
              <a:rPr lang="en-IN" sz="1900" dirty="0"/>
              <a:t>=10)</a:t>
            </a:r>
            <a:br>
              <a:rPr lang="en-IN" sz="1900" dirty="0"/>
            </a:br>
            <a:r>
              <a:rPr lang="en-IN" sz="1900" dirty="0">
                <a:solidFill>
                  <a:srgbClr val="FFFF00"/>
                </a:solidFill>
              </a:rPr>
              <a:t>button7</a:t>
            </a:r>
            <a:r>
              <a:rPr lang="en-IN" sz="1900" dirty="0"/>
              <a:t> = </a:t>
            </a:r>
            <a:r>
              <a:rPr lang="en-IN" sz="1900" dirty="0" err="1"/>
              <a:t>customtkinter.CTkButton</a:t>
            </a:r>
            <a:r>
              <a:rPr lang="en-IN" sz="1900" dirty="0"/>
              <a:t>(app, text="Reverse" , command= reverse)</a:t>
            </a:r>
          </a:p>
          <a:p>
            <a:r>
              <a:rPr lang="en-IN" sz="1900" dirty="0">
                <a:solidFill>
                  <a:srgbClr val="FFFF00"/>
                </a:solidFill>
              </a:rPr>
              <a:t>button7</a:t>
            </a:r>
            <a:r>
              <a:rPr lang="en-IN" sz="1900" dirty="0"/>
              <a:t>.pack(side=</a:t>
            </a:r>
            <a:r>
              <a:rPr lang="en-IN" sz="1900" dirty="0" err="1"/>
              <a:t>customtkinter.BOTTOM,padx</a:t>
            </a:r>
            <a:r>
              <a:rPr lang="en-IN" sz="1900" dirty="0"/>
              <a:t>=20, </a:t>
            </a:r>
            <a:r>
              <a:rPr lang="en-IN" sz="1900" dirty="0" err="1"/>
              <a:t>pady</a:t>
            </a:r>
            <a:r>
              <a:rPr lang="en-IN" sz="1900" dirty="0"/>
              <a:t>=20)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548680"/>
            <a:ext cx="3812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Button Section :</a:t>
            </a: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99753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6" t="14832" r="34717" b="21875"/>
          <a:stretch/>
        </p:blipFill>
        <p:spPr bwMode="auto">
          <a:xfrm>
            <a:off x="323528" y="476672"/>
            <a:ext cx="8444302" cy="616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598065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052736"/>
            <a:ext cx="8208912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900" dirty="0"/>
              <a:t>In conclusion, the GUI-controlled </a:t>
            </a:r>
            <a:r>
              <a:rPr lang="en-GB" sz="1900" dirty="0" err="1"/>
              <a:t>Arduino</a:t>
            </a:r>
            <a:r>
              <a:rPr lang="en-GB" sz="1900" dirty="0"/>
              <a:t> car project offers an exciting opportunity to delve into the realms of robotics, programming, and user interface design. By combining </a:t>
            </a:r>
            <a:r>
              <a:rPr lang="en-GB" sz="1900" dirty="0" err="1"/>
              <a:t>Arduino</a:t>
            </a:r>
            <a:r>
              <a:rPr lang="en-GB" sz="1900" dirty="0"/>
              <a:t> microcontrollers, motor drivers, wireless communication, and a graphical user interface (GUI), this project provides a customizable and interactive experience.</a:t>
            </a:r>
          </a:p>
          <a:p>
            <a:pPr algn="just"/>
            <a:endParaRPr lang="en-GB" sz="1900" dirty="0"/>
          </a:p>
          <a:p>
            <a:pPr algn="just"/>
            <a:r>
              <a:rPr lang="en-GB" sz="1900" dirty="0"/>
              <a:t>Throughout the project, you learned how to assemble a small car chassis equipped with an </a:t>
            </a:r>
            <a:r>
              <a:rPr lang="en-GB" sz="1900" dirty="0" err="1"/>
              <a:t>Arduino</a:t>
            </a:r>
            <a:r>
              <a:rPr lang="en-GB" sz="1900" dirty="0"/>
              <a:t> board, motor drivers, and wheels. You explored the process of uploading the </a:t>
            </a:r>
            <a:r>
              <a:rPr lang="en-GB" sz="1900" dirty="0" err="1"/>
              <a:t>Firmata</a:t>
            </a:r>
            <a:r>
              <a:rPr lang="en-GB" sz="1900" dirty="0"/>
              <a:t> firmware to the </a:t>
            </a:r>
            <a:r>
              <a:rPr lang="en-GB" sz="1900" dirty="0" err="1"/>
              <a:t>Arduino</a:t>
            </a:r>
            <a:r>
              <a:rPr lang="en-GB" sz="1900" dirty="0"/>
              <a:t>, establishing a communication channel between the </a:t>
            </a:r>
            <a:r>
              <a:rPr lang="en-GB" sz="1900" dirty="0" err="1"/>
              <a:t>Arduino</a:t>
            </a:r>
            <a:r>
              <a:rPr lang="en-GB" sz="1900" dirty="0"/>
              <a:t> and the GUI.</a:t>
            </a:r>
          </a:p>
          <a:p>
            <a:pPr algn="just"/>
            <a:endParaRPr lang="en-GB" sz="1900" dirty="0"/>
          </a:p>
          <a:p>
            <a:pPr algn="just"/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81128"/>
            <a:ext cx="276225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35696" y="4106976"/>
            <a:ext cx="684076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dirty="0"/>
              <a:t>The GUI served as the control interface, allowing users to remotely </a:t>
            </a:r>
            <a:r>
              <a:rPr lang="en-GB" sz="1900" dirty="0" err="1"/>
              <a:t>maneuver</a:t>
            </a:r>
            <a:r>
              <a:rPr lang="en-GB" sz="1900" dirty="0"/>
              <a:t> the car using a computer or mobile device. With the GUI, you provided intuitive controls such as directional    buttons, speed sliders, or even accelerometer-based control, enhancing the user   	experience.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467961"/>
            <a:ext cx="3250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rial Black" pitchFamily="34" charset="0"/>
              </a:rPr>
              <a:t>CONCLUSION</a:t>
            </a:r>
            <a:endParaRPr lang="en-IN" sz="32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01130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64062"/>
            <a:ext cx="3215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rial Black" pitchFamily="34" charset="0"/>
              </a:rPr>
              <a:t>REFERENCE :</a:t>
            </a:r>
            <a:endParaRPr lang="en-IN" sz="3200" dirty="0">
              <a:latin typeface="Arial Black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1268760"/>
            <a:ext cx="77768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000" dirty="0" err="1"/>
              <a:t>Arduino</a:t>
            </a:r>
            <a:r>
              <a:rPr lang="en-GB" sz="2000" dirty="0"/>
              <a:t> Forum: The </a:t>
            </a:r>
            <a:r>
              <a:rPr lang="en-GB" sz="2000" dirty="0" err="1"/>
              <a:t>Arduino</a:t>
            </a:r>
            <a:r>
              <a:rPr lang="en-GB" sz="2000" dirty="0"/>
              <a:t> Forum (</a:t>
            </a:r>
            <a:r>
              <a:rPr lang="en-GB" sz="2000" dirty="0">
                <a:hlinkClick r:id="rId2"/>
              </a:rPr>
              <a:t>https://forum.arduino.cc/</a:t>
            </a:r>
            <a:r>
              <a:rPr lang="en-GB" sz="2000" dirty="0"/>
              <a:t>) is a community platform. Which is valuable resource for finding project ideas, troubleshooting, and seeking guidance.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 err="1"/>
              <a:t>GitHub</a:t>
            </a:r>
            <a:r>
              <a:rPr lang="en-GB" sz="2000" dirty="0"/>
              <a:t>: </a:t>
            </a:r>
            <a:r>
              <a:rPr lang="en-GB" sz="2000" dirty="0" err="1"/>
              <a:t>GitHub</a:t>
            </a:r>
            <a:r>
              <a:rPr lang="en-GB" sz="2000" dirty="0"/>
              <a:t> (</a:t>
            </a:r>
            <a:r>
              <a:rPr lang="en-GB" sz="2000" dirty="0">
                <a:hlinkClick r:id="rId3"/>
              </a:rPr>
              <a:t>https://github.com/</a:t>
            </a:r>
            <a:r>
              <a:rPr lang="en-GB" sz="2000" dirty="0"/>
              <a:t>) , Which is a code repository and collaboration platform that hosts numerous </a:t>
            </a:r>
            <a:r>
              <a:rPr lang="en-GB" sz="2000" dirty="0" err="1"/>
              <a:t>Arduino</a:t>
            </a:r>
            <a:r>
              <a:rPr lang="en-GB" sz="2000" dirty="0"/>
              <a:t> projects and GUI </a:t>
            </a:r>
            <a:r>
              <a:rPr lang="en-GB" sz="2000" dirty="0" err="1"/>
              <a:t>devolopment</a:t>
            </a:r>
            <a:r>
              <a:rPr lang="en-GB" sz="2000" dirty="0"/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Python </a:t>
            </a:r>
            <a:r>
              <a:rPr lang="en-GB" sz="2000" dirty="0" err="1"/>
              <a:t>Subreddit</a:t>
            </a:r>
            <a:r>
              <a:rPr lang="en-GB" sz="2000" dirty="0"/>
              <a:t> and Python Discord: The Python </a:t>
            </a:r>
            <a:r>
              <a:rPr lang="en-GB" sz="2000" dirty="0" err="1"/>
              <a:t>subreddit</a:t>
            </a:r>
            <a:r>
              <a:rPr lang="en-GB" sz="2000" dirty="0"/>
              <a:t> (</a:t>
            </a:r>
            <a:r>
              <a:rPr lang="en-GB" sz="2000" dirty="0">
                <a:hlinkClick r:id="rId4"/>
              </a:rPr>
              <a:t>https://www.reddit.com/r/python/</a:t>
            </a:r>
            <a:r>
              <a:rPr lang="en-GB" sz="2000" dirty="0"/>
              <a:t>) and Python </a:t>
            </a:r>
          </a:p>
          <a:p>
            <a:r>
              <a:rPr lang="en-GB" sz="2000" dirty="0"/>
              <a:t>       Discord community (</a:t>
            </a:r>
            <a:r>
              <a:rPr lang="en-GB" sz="2000" dirty="0">
                <a:hlinkClick r:id="rId5"/>
              </a:rPr>
              <a:t>https://discord.gg/python</a:t>
            </a:r>
            <a:r>
              <a:rPr lang="en-GB" sz="2000" dirty="0"/>
              <a:t>)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sz="2000" dirty="0"/>
              <a:t>Online Tutorials and Project Blogs: </a:t>
            </a:r>
            <a:r>
              <a:rPr lang="en-IN" sz="2000" dirty="0"/>
              <a:t>Hackster.io (</a:t>
            </a:r>
            <a:r>
              <a:rPr lang="en-IN" sz="2000" dirty="0">
                <a:hlinkClick r:id="rId6"/>
              </a:rPr>
              <a:t>https://www.hackster.io/</a:t>
            </a:r>
            <a:r>
              <a:rPr lang="en-IN" sz="2000" dirty="0"/>
              <a:t>), </a:t>
            </a:r>
            <a:r>
              <a:rPr lang="en-IN" sz="2000" dirty="0" err="1"/>
              <a:t>Instructables</a:t>
            </a:r>
            <a:r>
              <a:rPr lang="en-IN" sz="2000" dirty="0"/>
              <a:t> (</a:t>
            </a:r>
            <a:r>
              <a:rPr lang="en-IN" sz="2000" dirty="0">
                <a:hlinkClick r:id="rId7"/>
              </a:rPr>
              <a:t>https://www.instructables.com/</a:t>
            </a:r>
            <a:r>
              <a:rPr lang="en-IN" sz="20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501008"/>
            <a:ext cx="6659399" cy="330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4080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2204864"/>
            <a:ext cx="5544616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600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itchFamily="34" charset="0"/>
              </a:rPr>
              <a:t>Thank</a:t>
            </a:r>
            <a:r>
              <a:rPr lang="en-GB" sz="11500" b="1" dirty="0">
                <a:latin typeface="Arial Black" pitchFamily="34" charset="0"/>
              </a:rPr>
              <a:t> </a:t>
            </a:r>
            <a:endParaRPr lang="en-IN" sz="11500" b="1" dirty="0">
              <a:latin typeface="Arial Black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16016" y="3604128"/>
            <a:ext cx="331236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600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itchFamily="34" charset="0"/>
              </a:rPr>
              <a:t>You</a:t>
            </a:r>
            <a:endParaRPr lang="en-IN" sz="11600" b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 Black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00608" y="-702848"/>
            <a:ext cx="10374116" cy="7677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269529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3" r="23462" b="4921"/>
          <a:stretch/>
        </p:blipFill>
        <p:spPr>
          <a:xfrm rot="872153">
            <a:off x="8135280" y="4805459"/>
            <a:ext cx="812111" cy="1529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1065">
            <a:off x="1722519" y="4861034"/>
            <a:ext cx="1921503" cy="19215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14" y="4653136"/>
            <a:ext cx="2688298" cy="20162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8" t="9827" r="15780" b="13884"/>
          <a:stretch/>
        </p:blipFill>
        <p:spPr>
          <a:xfrm rot="4086647">
            <a:off x="5020200" y="5025256"/>
            <a:ext cx="1590884" cy="11101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957" r="27175" b="4114"/>
          <a:stretch/>
        </p:blipFill>
        <p:spPr>
          <a:xfrm>
            <a:off x="6660232" y="4809556"/>
            <a:ext cx="1271824" cy="15988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4022" r="92174">
                        <a14:backgroundMark x1="25435" y1="22910" x2="45326" y2="10368"/>
                        <a14:backgroundMark x1="26304" y1="23244" x2="9022" y2="51003"/>
                        <a14:backgroundMark x1="10761" y1="65886" x2="36739" y2="96823"/>
                        <a14:backgroundMark x1="47717" y1="95485" x2="90326" y2="53177"/>
                        <a14:backgroundMark x1="9022" y1="49498" x2="8370" y2="64716"/>
                        <a14:backgroundMark x1="11413" y1="67726" x2="8043" y2="63211"/>
                        <a14:backgroundMark x1="48913" y1="94649" x2="44348" y2="99164"/>
                        <a14:backgroundMark x1="60761" y1="1171" x2="92500" y2="421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" y="5046609"/>
            <a:ext cx="2164195" cy="14067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2179" y="764704"/>
            <a:ext cx="6303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REQUIRED </a:t>
            </a:r>
          </a:p>
          <a:p>
            <a:r>
              <a:rPr lang="en-GB" sz="3600" dirty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COMPONENTS :</a:t>
            </a:r>
            <a:endParaRPr lang="en-IN" sz="3600" dirty="0"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407" y="-171400"/>
            <a:ext cx="3563888" cy="35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3071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3" r="23462" b="4921"/>
          <a:stretch/>
        </p:blipFill>
        <p:spPr>
          <a:xfrm rot="872153">
            <a:off x="8263956" y="5042908"/>
            <a:ext cx="692085" cy="13031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1065">
            <a:off x="2891178" y="4984934"/>
            <a:ext cx="1637056" cy="16370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941168"/>
            <a:ext cx="2232248" cy="16741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8" t="9827" r="15780" b="13884"/>
          <a:stretch/>
        </p:blipFill>
        <p:spPr>
          <a:xfrm rot="4086647">
            <a:off x="5657160" y="5247448"/>
            <a:ext cx="1449641" cy="9485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957" r="27175" b="4114"/>
          <a:stretch/>
        </p:blipFill>
        <p:spPr>
          <a:xfrm>
            <a:off x="7070864" y="5114163"/>
            <a:ext cx="1029528" cy="12942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4690">
            <a:off x="-48771" y="3026193"/>
            <a:ext cx="4668098" cy="36644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36064" y="1054400"/>
            <a:ext cx="4073934" cy="30162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IN" sz="1900" dirty="0">
                <a:latin typeface="+mj-lt"/>
              </a:rPr>
              <a:t>Microcontroller Board Based On  Atmega328p.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1900" dirty="0">
                <a:latin typeface="+mj-lt"/>
              </a:rPr>
              <a:t>14 Digital </a:t>
            </a:r>
            <a:r>
              <a:rPr lang="en-IN" sz="1900" dirty="0" err="1">
                <a:latin typeface="+mj-lt"/>
              </a:rPr>
              <a:t>Input/Output</a:t>
            </a:r>
            <a:r>
              <a:rPr lang="en-IN" sz="1900" dirty="0">
                <a:latin typeface="+mj-lt"/>
              </a:rPr>
              <a:t> Pins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1900" dirty="0">
                <a:latin typeface="+mj-lt"/>
              </a:rPr>
              <a:t>      (6 Can Be Used As </a:t>
            </a:r>
            <a:r>
              <a:rPr lang="en-IN" sz="1900" dirty="0" err="1">
                <a:latin typeface="+mj-lt"/>
              </a:rPr>
              <a:t>Pwm</a:t>
            </a:r>
            <a:r>
              <a:rPr lang="en-IN" sz="1900" dirty="0">
                <a:latin typeface="+mj-lt"/>
              </a:rPr>
              <a:t> Output)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1900" dirty="0">
                <a:latin typeface="+mj-lt"/>
              </a:rPr>
              <a:t>6 </a:t>
            </a:r>
            <a:r>
              <a:rPr lang="en-IN" sz="1900" dirty="0" err="1">
                <a:latin typeface="+mj-lt"/>
              </a:rPr>
              <a:t>Analog</a:t>
            </a:r>
            <a:r>
              <a:rPr lang="en-IN" sz="1900" dirty="0">
                <a:latin typeface="+mj-lt"/>
              </a:rPr>
              <a:t> Inputs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1900" dirty="0">
                <a:latin typeface="+mj-lt"/>
              </a:rPr>
              <a:t>16 </a:t>
            </a:r>
            <a:r>
              <a:rPr lang="en-IN" sz="1900" dirty="0" err="1">
                <a:latin typeface="+mj-lt"/>
              </a:rPr>
              <a:t>Mhz</a:t>
            </a:r>
            <a:r>
              <a:rPr lang="en-IN" sz="1900" dirty="0">
                <a:latin typeface="+mj-lt"/>
              </a:rPr>
              <a:t> Ceramic Resonator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1900" dirty="0">
                <a:latin typeface="+mj-lt"/>
              </a:rPr>
              <a:t>USB Connection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1900" dirty="0">
                <a:latin typeface="+mj-lt"/>
              </a:rPr>
              <a:t> Power Jack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1900" dirty="0">
                <a:latin typeface="+mj-lt"/>
              </a:rPr>
              <a:t> ICSP Header And A Reset Button.</a:t>
            </a:r>
          </a:p>
          <a:p>
            <a:endParaRPr lang="en-IN" sz="19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0183" y="377291"/>
            <a:ext cx="204575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100" dirty="0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ernard MT Condensed" pitchFamily="18" charset="0"/>
              </a:rPr>
              <a:t>ARDUINO </a:t>
            </a:r>
          </a:p>
          <a:p>
            <a:r>
              <a:rPr lang="en-GB" sz="4100" dirty="0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ernard MT Condensed" pitchFamily="18" charset="0"/>
              </a:rPr>
              <a:t>UNO </a:t>
            </a:r>
            <a:endParaRPr lang="en-IN" sz="4100" dirty="0"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ernard MT Condensed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36064" y="0"/>
            <a:ext cx="4073934" cy="105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171400"/>
            <a:ext cx="2794740" cy="220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54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3" r="23462" b="4921"/>
          <a:stretch/>
        </p:blipFill>
        <p:spPr>
          <a:xfrm rot="872153">
            <a:off x="8263956" y="5042908"/>
            <a:ext cx="692085" cy="13031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941168"/>
            <a:ext cx="2232248" cy="16741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8" t="9827" r="15780" b="13884"/>
          <a:stretch/>
        </p:blipFill>
        <p:spPr>
          <a:xfrm rot="4086647">
            <a:off x="5657160" y="5247448"/>
            <a:ext cx="1449641" cy="9485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957" r="27175" b="4114"/>
          <a:stretch/>
        </p:blipFill>
        <p:spPr>
          <a:xfrm>
            <a:off x="7070864" y="5114163"/>
            <a:ext cx="1029528" cy="12942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4022" r="92174">
                        <a14:backgroundMark x1="25435" y1="22910" x2="45326" y2="10368"/>
                        <a14:backgroundMark x1="26304" y1="23244" x2="9022" y2="51003"/>
                        <a14:backgroundMark x1="10761" y1="65886" x2="36739" y2="96823"/>
                        <a14:backgroundMark x1="47717" y1="95485" x2="90326" y2="53177"/>
                        <a14:backgroundMark x1="9022" y1="49498" x2="8370" y2="64716"/>
                        <a14:backgroundMark x1="11413" y1="67726" x2="8043" y2="63211"/>
                        <a14:backgroundMark x1="48913" y1="94649" x2="44348" y2="99164"/>
                        <a14:backgroundMark x1="60761" y1="1171" x2="92500" y2="421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4602">
            <a:off x="-251394" y="5115325"/>
            <a:ext cx="1747050" cy="121680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144017"/>
            <a:ext cx="2924015" cy="2204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0"/>
            <a:ext cx="4116851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05372"/>
            <a:ext cx="6121400" cy="612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79712" y="285191"/>
            <a:ext cx="3240360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100" dirty="0">
                <a:blipFill dpi="0"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ernard MT Condensed" pitchFamily="18" charset="0"/>
              </a:rPr>
              <a:t>HC-05</a:t>
            </a:r>
          </a:p>
          <a:p>
            <a:r>
              <a:rPr lang="en-GB" sz="4100" dirty="0">
                <a:blipFill dpi="0"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ernard MT Condensed" pitchFamily="18" charset="0"/>
              </a:rPr>
              <a:t>Bluetooth </a:t>
            </a:r>
          </a:p>
          <a:p>
            <a:r>
              <a:rPr lang="en-GB" sz="4100" dirty="0">
                <a:blipFill dpi="0"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ernard MT Condensed" pitchFamily="18" charset="0"/>
              </a:rPr>
              <a:t>Module</a:t>
            </a:r>
            <a:endParaRPr lang="en-IN" sz="4100" dirty="0">
              <a:blipFill dpi="0"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ernard MT Condense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76056" y="871552"/>
            <a:ext cx="34969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Wireless Module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Power Supply - +3.3  VDC ,50mA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Frequency – 2.4GHz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 Built-in chip antenna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Bluetooth core V2.0 compliant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712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01"/>
            <a:ext cx="3203847" cy="24189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3" r="23462" b="4921"/>
          <a:stretch/>
        </p:blipFill>
        <p:spPr>
          <a:xfrm rot="872153">
            <a:off x="8263956" y="5042908"/>
            <a:ext cx="692085" cy="13031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3151">
            <a:off x="947334" y="4992605"/>
            <a:ext cx="1693279" cy="16932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8" t="9827" r="15780" b="13884"/>
          <a:stretch/>
        </p:blipFill>
        <p:spPr>
          <a:xfrm rot="4086647">
            <a:off x="5637599" y="5247448"/>
            <a:ext cx="1449641" cy="9485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957" r="27175" b="4114"/>
          <a:stretch/>
        </p:blipFill>
        <p:spPr>
          <a:xfrm>
            <a:off x="7070864" y="5114163"/>
            <a:ext cx="1029528" cy="12942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4022" r="92174">
                        <a14:backgroundMark x1="25435" y1="22910" x2="45326" y2="10368"/>
                        <a14:backgroundMark x1="26304" y1="23244" x2="9022" y2="51003"/>
                        <a14:backgroundMark x1="10761" y1="65886" x2="36739" y2="96823"/>
                        <a14:backgroundMark x1="47717" y1="95485" x2="90326" y2="53177"/>
                        <a14:backgroundMark x1="9022" y1="49498" x2="8370" y2="64716"/>
                        <a14:backgroundMark x1="11413" y1="67726" x2="8043" y2="63211"/>
                        <a14:backgroundMark x1="48913" y1="94649" x2="44348" y2="99164"/>
                        <a14:backgroundMark x1="60761" y1="1171" x2="92500" y2="421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2613">
            <a:off x="-220436" y="5193717"/>
            <a:ext cx="1655789" cy="115323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0"/>
            <a:ext cx="4032448" cy="378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51" y="1330647"/>
            <a:ext cx="6700837" cy="634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7985" y="638686"/>
            <a:ext cx="342445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sz="1900" dirty="0"/>
              <a:t>Operating Voltage : 5- 35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900" dirty="0" err="1"/>
              <a:t>Continous</a:t>
            </a:r>
            <a:r>
              <a:rPr lang="en-GB" sz="1900" dirty="0"/>
              <a:t> Current 0-36mA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900" dirty="0"/>
              <a:t>Peak Current(A) - 2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900" dirty="0"/>
              <a:t>No of channel – 2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900" dirty="0"/>
              <a:t>Over – Current &amp; </a:t>
            </a:r>
            <a:r>
              <a:rPr lang="en-GB" sz="1900" dirty="0" err="1"/>
              <a:t>Tharmal</a:t>
            </a:r>
            <a:r>
              <a:rPr lang="en-GB" sz="1900" dirty="0"/>
              <a:t> protection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900" dirty="0"/>
              <a:t>Power-On Led Indicator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900" dirty="0"/>
              <a:t>Maximum motor supply current 2A</a:t>
            </a:r>
          </a:p>
          <a:p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979712" y="332656"/>
            <a:ext cx="26997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100" dirty="0">
                <a:blipFill dpi="0"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ernard MT Condensed" pitchFamily="18" charset="0"/>
              </a:rPr>
              <a:t>L298 </a:t>
            </a:r>
          </a:p>
          <a:p>
            <a:r>
              <a:rPr lang="en-GB" sz="4100" dirty="0">
                <a:blipFill dpi="0"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ernard MT Condensed" pitchFamily="18" charset="0"/>
              </a:rPr>
              <a:t>Motor Driver</a:t>
            </a:r>
            <a:endParaRPr lang="en-IN" sz="4100" dirty="0">
              <a:blipFill dpi="0"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ernard MT Condense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506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1400"/>
            <a:ext cx="3433494" cy="25922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3" r="23462" b="4921"/>
          <a:stretch/>
        </p:blipFill>
        <p:spPr>
          <a:xfrm rot="872153">
            <a:off x="8263956" y="5042908"/>
            <a:ext cx="692085" cy="13031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77820">
            <a:off x="947334" y="4909201"/>
            <a:ext cx="1693279" cy="16932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3799">
            <a:off x="1915468" y="4637177"/>
            <a:ext cx="2245048" cy="21146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957" r="27175" b="4114"/>
          <a:stretch/>
        </p:blipFill>
        <p:spPr>
          <a:xfrm>
            <a:off x="7020272" y="5114163"/>
            <a:ext cx="1029528" cy="12942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4022" r="92174">
                        <a14:backgroundMark x1="25435" y1="22910" x2="45326" y2="10368"/>
                        <a14:backgroundMark x1="26304" y1="23244" x2="9022" y2="51003"/>
                        <a14:backgroundMark x1="10761" y1="65886" x2="36739" y2="96823"/>
                        <a14:backgroundMark x1="47717" y1="95485" x2="90326" y2="53177"/>
                        <a14:backgroundMark x1="9022" y1="49498" x2="8370" y2="64716"/>
                        <a14:backgroundMark x1="11413" y1="67726" x2="8043" y2="63211"/>
                        <a14:backgroundMark x1="48913" y1="94649" x2="44348" y2="99164"/>
                        <a14:backgroundMark x1="60761" y1="1171" x2="92500" y2="421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0175">
            <a:off x="-242649" y="5121709"/>
            <a:ext cx="1655789" cy="1153239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65" y="-27384"/>
            <a:ext cx="3965991" cy="3839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5570">
            <a:off x="2826493" y="1810271"/>
            <a:ext cx="4243387" cy="529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41638" y="836712"/>
            <a:ext cx="370364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Speed – 100 RPM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err="1"/>
              <a:t>Vltage</a:t>
            </a:r>
            <a:r>
              <a:rPr lang="en-GB" sz="2000" dirty="0"/>
              <a:t> – 12 Voltage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No Load current – 40-80ma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Operating Voltage – 3v-12v DC</a:t>
            </a:r>
          </a:p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418967" y="447635"/>
            <a:ext cx="159370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100" dirty="0">
                <a:blipFill dpi="0"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ernard MT Condensed" pitchFamily="18" charset="0"/>
              </a:rPr>
              <a:t>GEAR </a:t>
            </a:r>
          </a:p>
          <a:p>
            <a:r>
              <a:rPr lang="en-GB" sz="4100" dirty="0">
                <a:blipFill dpi="0"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ernard MT Condensed" pitchFamily="18" charset="0"/>
              </a:rPr>
              <a:t>MOTOR</a:t>
            </a:r>
            <a:endParaRPr lang="en-IN" sz="4100" dirty="0"/>
          </a:p>
        </p:txBody>
      </p:sp>
    </p:spTree>
    <p:extLst>
      <p:ext uri="{BB962C8B-B14F-4D97-AF65-F5344CB8AC3E}">
        <p14:creationId xmlns:p14="http://schemas.microsoft.com/office/powerpoint/2010/main" val="3250096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3419872" cy="25820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3" r="23462" b="4921"/>
          <a:stretch/>
        </p:blipFill>
        <p:spPr>
          <a:xfrm rot="872153">
            <a:off x="8263956" y="5042908"/>
            <a:ext cx="692085" cy="13031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3751">
            <a:off x="1037554" y="4951467"/>
            <a:ext cx="1646453" cy="16464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2662">
            <a:off x="2024536" y="4626736"/>
            <a:ext cx="2259432" cy="20502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8" t="9827" r="15780" b="13884"/>
          <a:stretch/>
        </p:blipFill>
        <p:spPr>
          <a:xfrm rot="4549831">
            <a:off x="3667298" y="5242170"/>
            <a:ext cx="1350643" cy="8837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2712">
            <a:off x="3425" y="5226947"/>
            <a:ext cx="1327447" cy="104204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986"/>
            <a:ext cx="3990851" cy="385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7457">
            <a:off x="4283968" y="2093879"/>
            <a:ext cx="4035425" cy="506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11760" y="764704"/>
            <a:ext cx="149912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100" dirty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ernard MT Condensed" pitchFamily="18" charset="0"/>
              </a:rPr>
              <a:t>WHEEL</a:t>
            </a:r>
            <a:endParaRPr lang="en-IN" sz="4100" dirty="0"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ernard MT Condensed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0072" y="583520"/>
            <a:ext cx="3030894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sz="1900" dirty="0"/>
              <a:t>Diameter – 65mm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900" dirty="0" err="1"/>
              <a:t>Meterial</a:t>
            </a:r>
            <a:r>
              <a:rPr lang="en-GB" sz="1900" dirty="0"/>
              <a:t> of Wheel – High-</a:t>
            </a:r>
          </a:p>
          <a:p>
            <a:r>
              <a:rPr lang="en-GB" sz="1900" dirty="0"/>
              <a:t>      strength Plastic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900" dirty="0" err="1"/>
              <a:t>Meterial</a:t>
            </a:r>
            <a:r>
              <a:rPr lang="en-GB" sz="1900" dirty="0"/>
              <a:t> of Tyre – Rubber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900" dirty="0" err="1"/>
              <a:t>Color</a:t>
            </a:r>
            <a:r>
              <a:rPr lang="en-GB" sz="1900" dirty="0"/>
              <a:t> - Yellow</a:t>
            </a:r>
          </a:p>
        </p:txBody>
      </p:sp>
    </p:spTree>
    <p:extLst>
      <p:ext uri="{BB962C8B-B14F-4D97-AF65-F5344CB8AC3E}">
        <p14:creationId xmlns:p14="http://schemas.microsoft.com/office/powerpoint/2010/main" val="2006891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" y="-146885"/>
            <a:ext cx="3401023" cy="25677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7642">
            <a:off x="947334" y="4941798"/>
            <a:ext cx="1693279" cy="16932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626736"/>
            <a:ext cx="2277117" cy="20502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8" t="9827" r="15780" b="13884"/>
          <a:stretch/>
        </p:blipFill>
        <p:spPr>
          <a:xfrm rot="4729585">
            <a:off x="3554324" y="5242170"/>
            <a:ext cx="1350643" cy="8837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44" b="93906" l="25381" r="71569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957" r="27175" b="4114"/>
          <a:stretch/>
        </p:blipFill>
        <p:spPr>
          <a:xfrm>
            <a:off x="5004048" y="5085184"/>
            <a:ext cx="1197843" cy="1505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4022" r="92174">
                        <a14:backgroundMark x1="25435" y1="22910" x2="45326" y2="10368"/>
                        <a14:backgroundMark x1="26304" y1="23244" x2="9022" y2="51003"/>
                        <a14:backgroundMark x1="10761" y1="65886" x2="36739" y2="96823"/>
                        <a14:backgroundMark x1="47717" y1="95485" x2="90326" y2="53177"/>
                        <a14:backgroundMark x1="9022" y1="49498" x2="8370" y2="64716"/>
                        <a14:backgroundMark x1="11413" y1="67726" x2="8043" y2="63211"/>
                        <a14:backgroundMark x1="48913" y1="94649" x2="44348" y2="99164"/>
                        <a14:backgroundMark x1="60761" y1="1171" x2="92500" y2="421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6854">
            <a:off x="-192044" y="5133952"/>
            <a:ext cx="1655789" cy="1153239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14" y="1"/>
            <a:ext cx="3779912" cy="378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34" y="1988841"/>
            <a:ext cx="3489434" cy="511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04048" y="908720"/>
            <a:ext cx="3555140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sz="1900" dirty="0"/>
              <a:t>Voltage – 9 volts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900" dirty="0"/>
              <a:t>Cell Components – Zinc Carbon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900" dirty="0"/>
              <a:t>Reusability – Single Use</a:t>
            </a:r>
            <a:endParaRPr lang="en-IN" sz="1900" dirty="0"/>
          </a:p>
        </p:txBody>
      </p:sp>
      <p:sp>
        <p:nvSpPr>
          <p:cNvPr id="3" name="TextBox 2"/>
          <p:cNvSpPr txBox="1"/>
          <p:nvPr/>
        </p:nvSpPr>
        <p:spPr>
          <a:xfrm>
            <a:off x="2353311" y="833517"/>
            <a:ext cx="191962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100" dirty="0">
                <a:blipFill dpi="0"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ernard MT Condensed" pitchFamily="18" charset="0"/>
              </a:rPr>
              <a:t>BATTERY</a:t>
            </a:r>
            <a:endParaRPr lang="en-IN" sz="4100" dirty="0">
              <a:blipFill dpi="0"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ernard MT Condense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937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828</TotalTime>
  <Words>729</Words>
  <Application>Microsoft Office PowerPoint</Application>
  <PresentationFormat>On-screen Show (4:3)</PresentationFormat>
  <Paragraphs>171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52</cp:revision>
  <dcterms:created xsi:type="dcterms:W3CDTF">2023-07-04T04:01:07Z</dcterms:created>
  <dcterms:modified xsi:type="dcterms:W3CDTF">2023-07-14T13:20:49Z</dcterms:modified>
</cp:coreProperties>
</file>